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65" r:id="rId5"/>
    <p:sldId id="264" r:id="rId6"/>
    <p:sldId id="268" r:id="rId7"/>
    <p:sldId id="272" r:id="rId8"/>
    <p:sldId id="269" r:id="rId9"/>
    <p:sldId id="270" r:id="rId10"/>
    <p:sldId id="267" r:id="rId11"/>
    <p:sldId id="280" r:id="rId12"/>
    <p:sldId id="273" r:id="rId13"/>
    <p:sldId id="274" r:id="rId14"/>
    <p:sldId id="275" r:id="rId15"/>
    <p:sldId id="276" r:id="rId16"/>
    <p:sldId id="279"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p Hardy" initials="P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22" autoAdjust="0"/>
    <p:restoredTop sz="94674" autoAdjust="0"/>
  </p:normalViewPr>
  <p:slideViewPr>
    <p:cSldViewPr snapToGrid="0" snapToObjects="1">
      <p:cViewPr varScale="1">
        <p:scale>
          <a:sx n="87" d="100"/>
          <a:sy n="87" d="100"/>
        </p:scale>
        <p:origin x="-5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06T15:01:00.029" idx="1">
    <p:pos x="382" y="3223"/>
    <p:text>These definitions should probably be referenced...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06/06/2019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06/06/2019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patientvoices.org.uk/flv/1215pv384s.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atientvoices.org.uk/flv/1216pv384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patientvoices.org.uk/flv/1217pv384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atientvoices.org.uk/flv/1214pv384s.ht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atientvoices.org.uk/flv/1218pv384s.ht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patientvoices.org.uk/flv/1212pv384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2EF51-A59B-49D8-B145-C6D2C372DEBA}"/>
              </a:ext>
            </a:extLst>
          </p:cNvPr>
          <p:cNvSpPr>
            <a:spLocks noGrp="1"/>
          </p:cNvSpPr>
          <p:nvPr>
            <p:ph type="title"/>
          </p:nvPr>
        </p:nvSpPr>
        <p:spPr/>
        <p:txBody>
          <a:bodyPr/>
          <a:lstStyle/>
          <a:p>
            <a:r>
              <a:rPr lang="en-GB" dirty="0"/>
              <a:t>Bullying and Harassment</a:t>
            </a:r>
          </a:p>
        </p:txBody>
      </p:sp>
      <p:sp>
        <p:nvSpPr>
          <p:cNvPr id="3" name="Subtitle 2">
            <a:extLst>
              <a:ext uri="{FF2B5EF4-FFF2-40B4-BE49-F238E27FC236}">
                <a16:creationId xmlns:a16="http://schemas.microsoft.com/office/drawing/2014/main" xmlns="" id="{31608A49-3EB9-493C-B378-62279B28580E}"/>
              </a:ext>
            </a:extLst>
          </p:cNvPr>
          <p:cNvSpPr>
            <a:spLocks noGrp="1"/>
          </p:cNvSpPr>
          <p:nvPr>
            <p:ph type="subTitle" idx="1"/>
          </p:nvPr>
        </p:nvSpPr>
        <p:spPr/>
        <p:txBody>
          <a:bodyPr/>
          <a:lstStyle/>
          <a:p>
            <a:r>
              <a:rPr lang="en-GB" dirty="0"/>
              <a:t>Part of the DNA of Care Programme</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GB" dirty="0"/>
              <a:t>Rise above it</a:t>
            </a:r>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7" name="Rectangle 6">
            <a:extLst>
              <a:ext uri="{FF2B5EF4-FFF2-40B4-BE49-F238E27FC236}">
                <a16:creationId xmlns:a16="http://schemas.microsoft.com/office/drawing/2014/main" xmlns="" id="{937DC2CE-D539-48E7-A915-E4677D942FBD}"/>
              </a:ext>
            </a:extLst>
          </p:cNvPr>
          <p:cNvSpPr/>
          <p:nvPr/>
        </p:nvSpPr>
        <p:spPr>
          <a:xfrm>
            <a:off x="461189" y="5486332"/>
            <a:ext cx="6203659" cy="369332"/>
          </a:xfrm>
          <a:prstGeom prst="rect">
            <a:avLst/>
          </a:prstGeom>
        </p:spPr>
        <p:txBody>
          <a:bodyPr wrap="square">
            <a:spAutoFit/>
          </a:bodyPr>
          <a:lstStyle/>
          <a:p>
            <a:r>
              <a:rPr lang="en-GB" dirty="0">
                <a:hlinkClick r:id="rId2"/>
              </a:rPr>
              <a:t>http://www.patientvoices.org.uk/flv/1215pv384s.htm</a:t>
            </a:r>
            <a:r>
              <a:rPr lang="en-GB" dirty="0"/>
              <a:t> </a:t>
            </a:r>
          </a:p>
        </p:txBody>
      </p:sp>
      <p:pic>
        <p:nvPicPr>
          <p:cNvPr id="13" name="Content Placeholder 12" descr="A close up of a sign&#10;&#10;Description generated with high confidence">
            <a:extLst>
              <a:ext uri="{FF2B5EF4-FFF2-40B4-BE49-F238E27FC236}">
                <a16:creationId xmlns:a16="http://schemas.microsoft.com/office/drawing/2014/main" xmlns="" id="{CD260710-8594-43A3-9224-C9029AA08060}"/>
              </a:ext>
            </a:extLst>
          </p:cNvPr>
          <p:cNvPicPr>
            <a:picLocks noGrp="1" noChangeAspect="1"/>
          </p:cNvPicPr>
          <p:nvPr>
            <p:ph sz="quarter" idx="10"/>
          </p:nvPr>
        </p:nvPicPr>
        <p:blipFill>
          <a:blip r:embed="rId3"/>
          <a:stretch>
            <a:fillRect/>
          </a:stretch>
        </p:blipFill>
        <p:spPr>
          <a:xfrm>
            <a:off x="2006280" y="2016250"/>
            <a:ext cx="4228282" cy="3171212"/>
          </a:xfrm>
          <a:ln>
            <a:solidFill>
              <a:schemeClr val="accent1"/>
            </a:solidFill>
          </a:ln>
        </p:spPr>
      </p:pic>
    </p:spTree>
    <p:extLst>
      <p:ext uri="{BB962C8B-B14F-4D97-AF65-F5344CB8AC3E}">
        <p14:creationId xmlns:p14="http://schemas.microsoft.com/office/powerpoint/2010/main" val="70303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GB" dirty="0"/>
              <a:t>Choice</a:t>
            </a:r>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7" name="Rectangle 6">
            <a:extLst>
              <a:ext uri="{FF2B5EF4-FFF2-40B4-BE49-F238E27FC236}">
                <a16:creationId xmlns:a16="http://schemas.microsoft.com/office/drawing/2014/main" xmlns="" id="{937DC2CE-D539-48E7-A915-E4677D942FBD}"/>
              </a:ext>
            </a:extLst>
          </p:cNvPr>
          <p:cNvSpPr/>
          <p:nvPr/>
        </p:nvSpPr>
        <p:spPr>
          <a:xfrm>
            <a:off x="461189" y="5486332"/>
            <a:ext cx="6203659" cy="369332"/>
          </a:xfrm>
          <a:prstGeom prst="rect">
            <a:avLst/>
          </a:prstGeom>
        </p:spPr>
        <p:txBody>
          <a:bodyPr wrap="square">
            <a:spAutoFit/>
          </a:bodyPr>
          <a:lstStyle/>
          <a:p>
            <a:r>
              <a:rPr lang="en-GB" dirty="0">
                <a:hlinkClick r:id="rId2"/>
              </a:rPr>
              <a:t>http://www.patientvoices.org.uk/flv/1216pv384s.htm</a:t>
            </a:r>
            <a:r>
              <a:rPr lang="en-GB" dirty="0"/>
              <a:t> </a:t>
            </a:r>
          </a:p>
        </p:txBody>
      </p:sp>
      <p:pic>
        <p:nvPicPr>
          <p:cNvPr id="8" name="Content Placeholder 7" descr="A close up of a piece of paper&#10;&#10;Description generated with high confidence">
            <a:extLst>
              <a:ext uri="{FF2B5EF4-FFF2-40B4-BE49-F238E27FC236}">
                <a16:creationId xmlns:a16="http://schemas.microsoft.com/office/drawing/2014/main" xmlns="" id="{95D8C04D-1703-4466-8409-717A04C1CDD3}"/>
              </a:ext>
            </a:extLst>
          </p:cNvPr>
          <p:cNvPicPr>
            <a:picLocks noGrp="1" noChangeAspect="1"/>
          </p:cNvPicPr>
          <p:nvPr>
            <p:ph sz="quarter" idx="10"/>
          </p:nvPr>
        </p:nvPicPr>
        <p:blipFill>
          <a:blip r:embed="rId3"/>
          <a:stretch>
            <a:fillRect/>
          </a:stretch>
        </p:blipFill>
        <p:spPr>
          <a:xfrm>
            <a:off x="1890456" y="2000122"/>
            <a:ext cx="4331846" cy="3248885"/>
          </a:xfrm>
          <a:ln>
            <a:solidFill>
              <a:schemeClr val="accent1"/>
            </a:solidFill>
          </a:ln>
        </p:spPr>
      </p:pic>
    </p:spTree>
    <p:extLst>
      <p:ext uri="{BB962C8B-B14F-4D97-AF65-F5344CB8AC3E}">
        <p14:creationId xmlns:p14="http://schemas.microsoft.com/office/powerpoint/2010/main" val="116903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GB" dirty="0"/>
              <a:t>Rescue Remedy</a:t>
            </a:r>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7" name="Rectangle 6">
            <a:extLst>
              <a:ext uri="{FF2B5EF4-FFF2-40B4-BE49-F238E27FC236}">
                <a16:creationId xmlns:a16="http://schemas.microsoft.com/office/drawing/2014/main" xmlns="" id="{937DC2CE-D539-48E7-A915-E4677D942FBD}"/>
              </a:ext>
            </a:extLst>
          </p:cNvPr>
          <p:cNvSpPr/>
          <p:nvPr/>
        </p:nvSpPr>
        <p:spPr>
          <a:xfrm>
            <a:off x="461189" y="5486332"/>
            <a:ext cx="6203659" cy="369332"/>
          </a:xfrm>
          <a:prstGeom prst="rect">
            <a:avLst/>
          </a:prstGeom>
        </p:spPr>
        <p:txBody>
          <a:bodyPr wrap="square">
            <a:spAutoFit/>
          </a:bodyPr>
          <a:lstStyle/>
          <a:p>
            <a:r>
              <a:rPr lang="en-GB" dirty="0">
                <a:hlinkClick r:id="rId2"/>
              </a:rPr>
              <a:t>http://www.patientvoices.org.uk/flv/1217pv384s.htm</a:t>
            </a:r>
            <a:r>
              <a:rPr lang="en-GB" dirty="0"/>
              <a:t> </a:t>
            </a:r>
          </a:p>
        </p:txBody>
      </p:sp>
      <p:pic>
        <p:nvPicPr>
          <p:cNvPr id="9" name="Content Placeholder 8" descr="A screenshot of a cell phone&#10;&#10;Description generated with high confidence">
            <a:extLst>
              <a:ext uri="{FF2B5EF4-FFF2-40B4-BE49-F238E27FC236}">
                <a16:creationId xmlns:a16="http://schemas.microsoft.com/office/drawing/2014/main" xmlns="" id="{1F0586C2-810B-41AB-8919-1333FB352B3E}"/>
              </a:ext>
            </a:extLst>
          </p:cNvPr>
          <p:cNvPicPr>
            <a:picLocks noGrp="1" noChangeAspect="1"/>
          </p:cNvPicPr>
          <p:nvPr>
            <p:ph sz="quarter" idx="10"/>
          </p:nvPr>
        </p:nvPicPr>
        <p:blipFill>
          <a:blip r:embed="rId3"/>
          <a:stretch>
            <a:fillRect/>
          </a:stretch>
        </p:blipFill>
        <p:spPr>
          <a:xfrm>
            <a:off x="2146095" y="1881193"/>
            <a:ext cx="4169819" cy="3127364"/>
          </a:xfrm>
          <a:ln>
            <a:solidFill>
              <a:schemeClr val="accent1"/>
            </a:solidFill>
          </a:ln>
        </p:spPr>
      </p:pic>
    </p:spTree>
    <p:extLst>
      <p:ext uri="{BB962C8B-B14F-4D97-AF65-F5344CB8AC3E}">
        <p14:creationId xmlns:p14="http://schemas.microsoft.com/office/powerpoint/2010/main" val="200186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piece of paper&#10;&#10;Description generated with high confidence">
            <a:extLst>
              <a:ext uri="{FF2B5EF4-FFF2-40B4-BE49-F238E27FC236}">
                <a16:creationId xmlns:a16="http://schemas.microsoft.com/office/drawing/2014/main" xmlns="" id="{AA3934BE-C0E7-4C15-AB8D-3CF4FEAE43CB}"/>
              </a:ext>
            </a:extLst>
          </p:cNvPr>
          <p:cNvPicPr>
            <a:picLocks noGrp="1" noChangeAspect="1"/>
          </p:cNvPicPr>
          <p:nvPr>
            <p:ph sz="quarter" idx="10"/>
          </p:nvPr>
        </p:nvPicPr>
        <p:blipFill>
          <a:blip r:embed="rId2"/>
          <a:stretch>
            <a:fillRect/>
          </a:stretch>
        </p:blipFill>
        <p:spPr>
          <a:xfrm>
            <a:off x="1995854" y="1744253"/>
            <a:ext cx="4580792" cy="3435594"/>
          </a:xfrm>
          <a:ln>
            <a:solidFill>
              <a:schemeClr val="accent1"/>
            </a:solidFill>
          </a:ln>
        </p:spPr>
      </p:pic>
      <p:sp>
        <p:nvSpPr>
          <p:cNvPr id="3" name="Title 2">
            <a:extLst>
              <a:ext uri="{FF2B5EF4-FFF2-40B4-BE49-F238E27FC236}">
                <a16:creationId xmlns:a16="http://schemas.microsoft.com/office/drawing/2014/main" xmlns="" id="{31FFD9C4-D7C2-4385-9A9C-2F1AAEA07130}"/>
              </a:ext>
            </a:extLst>
          </p:cNvPr>
          <p:cNvSpPr>
            <a:spLocks noGrp="1"/>
          </p:cNvSpPr>
          <p:nvPr>
            <p:ph type="title"/>
          </p:nvPr>
        </p:nvSpPr>
        <p:spPr/>
        <p:txBody>
          <a:bodyPr/>
          <a:lstStyle/>
          <a:p>
            <a:r>
              <a:rPr lang="en-GB" dirty="0"/>
              <a:t>Just maybe…</a:t>
            </a:r>
          </a:p>
        </p:txBody>
      </p:sp>
      <p:sp>
        <p:nvSpPr>
          <p:cNvPr id="4" name="Footer Placeholder 3">
            <a:extLst>
              <a:ext uri="{FF2B5EF4-FFF2-40B4-BE49-F238E27FC236}">
                <a16:creationId xmlns:a16="http://schemas.microsoft.com/office/drawing/2014/main" xmlns="" id="{B0453308-DDF7-4AE2-88D0-A23734AD1DEB}"/>
              </a:ext>
            </a:extLst>
          </p:cNvPr>
          <p:cNvSpPr>
            <a:spLocks noGrp="1"/>
          </p:cNvSpPr>
          <p:nvPr>
            <p:ph type="ftr" sz="quarter" idx="3"/>
          </p:nvPr>
        </p:nvSpPr>
        <p:spPr/>
        <p:txBody>
          <a:bodyPr/>
          <a:lstStyle/>
          <a:p>
            <a:r>
              <a:rPr lang="en-US"/>
              <a:t>Presentation title</a:t>
            </a:r>
            <a:endParaRPr lang="en-US" dirty="0"/>
          </a:p>
        </p:txBody>
      </p:sp>
      <p:sp>
        <p:nvSpPr>
          <p:cNvPr id="5" name="Rectangle 4">
            <a:extLst>
              <a:ext uri="{FF2B5EF4-FFF2-40B4-BE49-F238E27FC236}">
                <a16:creationId xmlns:a16="http://schemas.microsoft.com/office/drawing/2014/main" xmlns="" id="{BD460259-7BE4-45C4-B78D-3AE48F84DD19}"/>
              </a:ext>
            </a:extLst>
          </p:cNvPr>
          <p:cNvSpPr/>
          <p:nvPr/>
        </p:nvSpPr>
        <p:spPr>
          <a:xfrm>
            <a:off x="532700" y="5237583"/>
            <a:ext cx="7101281" cy="369332"/>
          </a:xfrm>
          <a:prstGeom prst="rect">
            <a:avLst/>
          </a:prstGeom>
        </p:spPr>
        <p:txBody>
          <a:bodyPr wrap="square">
            <a:spAutoFit/>
          </a:bodyPr>
          <a:lstStyle/>
          <a:p>
            <a:r>
              <a:rPr lang="en-GB" dirty="0">
                <a:hlinkClick r:id="rId3"/>
              </a:rPr>
              <a:t>http://www.patientvoices.org.uk/flv/1214pv384s.htm</a:t>
            </a:r>
            <a:r>
              <a:rPr lang="en-GB" dirty="0"/>
              <a:t> </a:t>
            </a:r>
          </a:p>
        </p:txBody>
      </p:sp>
    </p:spTree>
    <p:extLst>
      <p:ext uri="{BB962C8B-B14F-4D97-AF65-F5344CB8AC3E}">
        <p14:creationId xmlns:p14="http://schemas.microsoft.com/office/powerpoint/2010/main" val="172633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4051706"/>
          </a:xfrm>
        </p:spPr>
        <p:txBody>
          <a:bodyPr/>
          <a:lstStyle/>
          <a:p>
            <a:pPr lvl="0"/>
            <a:r>
              <a:rPr lang="en-GB" sz="2000" dirty="0"/>
              <a:t>How might these stories relate to the quality of patient care, satisfaction and outcomes?</a:t>
            </a:r>
          </a:p>
          <a:p>
            <a:r>
              <a:rPr lang="en-GB" sz="2000" dirty="0"/>
              <a:t>How do the stories illustrate the impact of bullying and harassment in the workplace? </a:t>
            </a:r>
          </a:p>
          <a:p>
            <a:r>
              <a:rPr lang="en-GB" sz="2000" dirty="0"/>
              <a:t>How might these stories can be used to support initiatives reducing the impact of bullying and harassment in the workplace?</a:t>
            </a:r>
          </a:p>
          <a:p>
            <a:r>
              <a:rPr lang="en-GB" sz="2000" dirty="0"/>
              <a:t>How do these stories illustrate the impact of bullying and harassment in the health and well being of individuals and their loved ones?</a:t>
            </a:r>
          </a:p>
          <a:p>
            <a:r>
              <a:rPr lang="en-GB" sz="2000" dirty="0"/>
              <a:t>How do these stories/this story connect with your own values or the things that really matter to you? </a:t>
            </a:r>
          </a:p>
          <a:p>
            <a:pPr marL="0" indent="0">
              <a:buNone/>
            </a:pPr>
            <a:endParaRPr lang="en-GB" dirty="0"/>
          </a:p>
          <a:p>
            <a:pPr>
              <a:buClr>
                <a:srgbClr val="005EB8"/>
              </a:buClr>
            </a:pPr>
            <a:endParaRPr lang="en-GB" sz="2400" dirty="0"/>
          </a:p>
        </p:txBody>
      </p:sp>
      <p:sp>
        <p:nvSpPr>
          <p:cNvPr id="3" name="Title 2"/>
          <p:cNvSpPr>
            <a:spLocks noGrp="1"/>
          </p:cNvSpPr>
          <p:nvPr>
            <p:ph type="title"/>
          </p:nvPr>
        </p:nvSpPr>
        <p:spPr>
          <a:xfrm>
            <a:off x="461189" y="926826"/>
            <a:ext cx="6567055" cy="611649"/>
          </a:xfrm>
        </p:spPr>
        <p:txBody>
          <a:bodyPr/>
          <a:lstStyle/>
          <a:p>
            <a:r>
              <a:rPr lang="en-US" sz="3200" dirty="0"/>
              <a:t>Questions for reflection </a:t>
            </a:r>
            <a:endParaRPr lang="en-GB" sz="3200" dirty="0"/>
          </a:p>
        </p:txBody>
      </p:sp>
      <p:sp>
        <p:nvSpPr>
          <p:cNvPr id="4" name="Footer Placeholder 3"/>
          <p:cNvSpPr>
            <a:spLocks noGrp="1"/>
          </p:cNvSpPr>
          <p:nvPr>
            <p:ph type="ftr" sz="quarter" idx="3"/>
          </p:nvPr>
        </p:nvSpPr>
        <p:spPr/>
        <p:txBody>
          <a:bodyPr/>
          <a:lstStyle/>
          <a:p>
            <a:r>
              <a:rPr lang="en-US" dirty="0"/>
              <a:t>DNA of Care: Bullying and Harassment</a:t>
            </a:r>
          </a:p>
        </p:txBody>
      </p:sp>
    </p:spTree>
    <p:extLst>
      <p:ext uri="{BB962C8B-B14F-4D97-AF65-F5344CB8AC3E}">
        <p14:creationId xmlns:p14="http://schemas.microsoft.com/office/powerpoint/2010/main" val="10749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4051706"/>
          </a:xfrm>
        </p:spPr>
        <p:txBody>
          <a:bodyPr/>
          <a:lstStyle/>
          <a:p>
            <a:pPr lvl="0"/>
            <a:r>
              <a:rPr lang="en-GB" sz="2000" dirty="0"/>
              <a:t>What three things do these stories focus our attention on, in terms of what we should do next? </a:t>
            </a:r>
          </a:p>
          <a:p>
            <a:pPr lvl="0"/>
            <a:r>
              <a:rPr lang="en-GB" sz="2000" dirty="0"/>
              <a:t>Having seen “Diagnosis”, how could trade </a:t>
            </a:r>
            <a:r>
              <a:rPr lang="en-GB" sz="2000" dirty="0" smtClean="0"/>
              <a:t>unions </a:t>
            </a:r>
            <a:r>
              <a:rPr lang="en-GB" sz="2000" dirty="0"/>
              <a:t>better support individuals facing bullying and harassment?</a:t>
            </a:r>
          </a:p>
          <a:p>
            <a:pPr lvl="0"/>
            <a:r>
              <a:rPr lang="en-GB" sz="2000" dirty="0"/>
              <a:t>Having seen “Rise Above it” and “</a:t>
            </a:r>
            <a:r>
              <a:rPr lang="en-GB" sz="2000" dirty="0" smtClean="0"/>
              <a:t>Choice”, how </a:t>
            </a:r>
            <a:r>
              <a:rPr lang="en-GB" sz="2000" dirty="0"/>
              <a:t>can organisations support and listen to concerns raised by individuals experiencing bullying and harassment?</a:t>
            </a:r>
          </a:p>
          <a:p>
            <a:pPr lvl="0"/>
            <a:r>
              <a:rPr lang="en-GB" sz="2000" dirty="0"/>
              <a:t>Having seen “Betrayed</a:t>
            </a:r>
            <a:r>
              <a:rPr lang="en-GB" sz="2000" dirty="0" smtClean="0"/>
              <a:t>”, </a:t>
            </a:r>
            <a:r>
              <a:rPr lang="en-GB" sz="2000" dirty="0"/>
              <a:t>what can organisations do to retain staff who face bullying or harassment?</a:t>
            </a:r>
          </a:p>
          <a:p>
            <a:pPr lvl="0"/>
            <a:r>
              <a:rPr lang="en-GB" sz="2000" dirty="0"/>
              <a:t>How might these stories encourage leaders to tackle bullying and harassment in the workplace?</a:t>
            </a:r>
          </a:p>
          <a:p>
            <a:pPr marL="0" indent="0">
              <a:buNone/>
            </a:pPr>
            <a:endParaRPr lang="en-GB" sz="2000" dirty="0"/>
          </a:p>
          <a:p>
            <a:pPr>
              <a:buClr>
                <a:srgbClr val="005EB8"/>
              </a:buClr>
            </a:pPr>
            <a:endParaRPr lang="en-GB" sz="2400" dirty="0"/>
          </a:p>
        </p:txBody>
      </p:sp>
      <p:sp>
        <p:nvSpPr>
          <p:cNvPr id="3" name="Title 2"/>
          <p:cNvSpPr>
            <a:spLocks noGrp="1"/>
          </p:cNvSpPr>
          <p:nvPr>
            <p:ph type="title"/>
          </p:nvPr>
        </p:nvSpPr>
        <p:spPr>
          <a:xfrm>
            <a:off x="461189" y="926826"/>
            <a:ext cx="6567055" cy="611649"/>
          </a:xfrm>
        </p:spPr>
        <p:txBody>
          <a:bodyPr/>
          <a:lstStyle/>
          <a:p>
            <a:r>
              <a:rPr lang="en-US" sz="3200" dirty="0"/>
              <a:t>Questions for reflection </a:t>
            </a:r>
            <a:endParaRPr lang="en-GB" sz="3200" dirty="0"/>
          </a:p>
        </p:txBody>
      </p:sp>
      <p:sp>
        <p:nvSpPr>
          <p:cNvPr id="4" name="Footer Placeholder 3"/>
          <p:cNvSpPr>
            <a:spLocks noGrp="1"/>
          </p:cNvSpPr>
          <p:nvPr>
            <p:ph type="ftr" sz="quarter" idx="3"/>
          </p:nvPr>
        </p:nvSpPr>
        <p:spPr/>
        <p:txBody>
          <a:bodyPr/>
          <a:lstStyle/>
          <a:p>
            <a:r>
              <a:rPr lang="en-US" dirty="0"/>
              <a:t>DNA of Care: Bullying and Harassment</a:t>
            </a:r>
          </a:p>
        </p:txBody>
      </p:sp>
    </p:spTree>
    <p:extLst>
      <p:ext uri="{BB962C8B-B14F-4D97-AF65-F5344CB8AC3E}">
        <p14:creationId xmlns:p14="http://schemas.microsoft.com/office/powerpoint/2010/main" val="349219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US" dirty="0"/>
              <a:t>Why does it matter?</a:t>
            </a:r>
            <a:endParaRPr lang="en-GB" dirty="0"/>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5" name="Content Placeholder 2">
            <a:extLst>
              <a:ext uri="{FF2B5EF4-FFF2-40B4-BE49-F238E27FC236}">
                <a16:creationId xmlns:a16="http://schemas.microsoft.com/office/drawing/2014/main" xmlns="" id="{5BD7E49B-D614-44DD-A1D7-E036277EB698}"/>
              </a:ext>
            </a:extLst>
          </p:cNvPr>
          <p:cNvSpPr>
            <a:spLocks noGrp="1"/>
          </p:cNvSpPr>
          <p:nvPr>
            <p:ph sz="quarter" idx="10"/>
          </p:nvPr>
        </p:nvSpPr>
        <p:spPr>
          <a:xfrm>
            <a:off x="461963" y="1744663"/>
            <a:ext cx="4793618" cy="4278632"/>
          </a:xfrm>
        </p:spPr>
        <p:txBody>
          <a:bodyPr>
            <a:normAutofit fontScale="77500" lnSpcReduction="20000"/>
          </a:bodyPr>
          <a:lstStyle/>
          <a:p>
            <a:pPr marL="0" indent="0">
              <a:buNone/>
            </a:pPr>
            <a:r>
              <a:rPr lang="en-GB" sz="2600" i="1" dirty="0"/>
              <a:t>“Most organisations have a serial bully. It never ceases to amaze me how one person's divisive dysfunctional behaviour can permeate the entire organisation like a </a:t>
            </a:r>
            <a:r>
              <a:rPr lang="en-GB" sz="2600" i="1" dirty="0" smtClean="0"/>
              <a:t>cancer.” </a:t>
            </a:r>
            <a:endParaRPr lang="en-GB" sz="2600" i="1" dirty="0"/>
          </a:p>
          <a:p>
            <a:pPr marL="0" indent="0">
              <a:buNone/>
            </a:pPr>
            <a:r>
              <a:rPr lang="en-GB" sz="2600" dirty="0"/>
              <a:t>Tim Field </a:t>
            </a:r>
          </a:p>
          <a:p>
            <a:pPr marL="0" indent="0">
              <a:buNone/>
            </a:pPr>
            <a:endParaRPr lang="en-GB" sz="2600" dirty="0"/>
          </a:p>
          <a:p>
            <a:pPr marL="0" indent="0">
              <a:buNone/>
            </a:pPr>
            <a:r>
              <a:rPr lang="en-GB" sz="2600" i="1" dirty="0"/>
              <a:t>“The frightening thing is how quickly your confidence erodes when you are in this situation.” </a:t>
            </a:r>
          </a:p>
          <a:p>
            <a:pPr marL="0" indent="0">
              <a:buNone/>
            </a:pPr>
            <a:r>
              <a:rPr lang="en-GB" sz="2600" dirty="0"/>
              <a:t>Annie Clayton </a:t>
            </a:r>
          </a:p>
          <a:p>
            <a:pPr marL="0" indent="0">
              <a:buNone/>
            </a:pPr>
            <a:endParaRPr lang="en-GB" sz="2600" dirty="0"/>
          </a:p>
          <a:p>
            <a:pPr marL="0" indent="0">
              <a:buNone/>
            </a:pPr>
            <a:r>
              <a:rPr lang="en-GB" sz="2600" i="1" dirty="0"/>
              <a:t>“Harmony cannot thrive in a climate of mistrust, cheating (and) bullying.” </a:t>
            </a:r>
          </a:p>
          <a:p>
            <a:pPr marL="0" indent="0">
              <a:buNone/>
            </a:pPr>
            <a:r>
              <a:rPr lang="en-GB" sz="2600" dirty="0"/>
              <a:t>Dalai Lama</a:t>
            </a:r>
            <a:r>
              <a:rPr lang="en-GB" dirty="0"/>
              <a:t>			</a:t>
            </a:r>
            <a:endParaRPr lang="en-GB" dirty="0">
              <a:solidFill>
                <a:schemeClr val="tx1">
                  <a:lumMod val="65000"/>
                  <a:lumOff val="35000"/>
                </a:schemeClr>
              </a:solidFill>
            </a:endParaRPr>
          </a:p>
        </p:txBody>
      </p:sp>
      <p:pic>
        <p:nvPicPr>
          <p:cNvPr id="9" name="Picture 8">
            <a:extLst>
              <a:ext uri="{FF2B5EF4-FFF2-40B4-BE49-F238E27FC236}">
                <a16:creationId xmlns:a16="http://schemas.microsoft.com/office/drawing/2014/main" xmlns="" id="{0BB6225E-3F7A-4D5C-BCB5-5F1D7BF29AC2}"/>
              </a:ext>
            </a:extLst>
          </p:cNvPr>
          <p:cNvPicPr>
            <a:picLocks noChangeAspect="1"/>
          </p:cNvPicPr>
          <p:nvPr/>
        </p:nvPicPr>
        <p:blipFill>
          <a:blip r:embed="rId2"/>
          <a:stretch>
            <a:fillRect/>
          </a:stretch>
        </p:blipFill>
        <p:spPr>
          <a:xfrm>
            <a:off x="5417109" y="1728162"/>
            <a:ext cx="3360933" cy="1890525"/>
          </a:xfrm>
          <a:prstGeom prst="rect">
            <a:avLst/>
          </a:prstGeom>
        </p:spPr>
      </p:pic>
      <p:pic>
        <p:nvPicPr>
          <p:cNvPr id="1026" name="Picture 2" descr="Image result for rainbow free clipart">
            <a:extLst>
              <a:ext uri="{FF2B5EF4-FFF2-40B4-BE49-F238E27FC236}">
                <a16:creationId xmlns:a16="http://schemas.microsoft.com/office/drawing/2014/main" xmlns="" id="{12E629AD-9785-4D64-923C-F53BC751B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114" y="4089720"/>
            <a:ext cx="3264928"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0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4051706"/>
          </a:xfrm>
        </p:spPr>
        <p:txBody>
          <a:bodyPr/>
          <a:lstStyle/>
          <a:p>
            <a:pPr>
              <a:buClr>
                <a:srgbClr val="005EB8"/>
              </a:buClr>
            </a:pPr>
            <a:r>
              <a:rPr lang="en-GB" sz="1800" b="1" dirty="0"/>
              <a:t>Harassment</a:t>
            </a:r>
            <a:r>
              <a:rPr lang="en-GB" sz="1800" dirty="0"/>
              <a:t> is unwanted conduct affecting the dignity of men and women in the workplace. It may be related to age, sex, race, disability, religion, sexual orientation, nationality or any personal characteristic of the individual, and may be persistent or an isolated incident. The key is that the actions or comments are viewed as demeaning and unacceptable to the recipient. Harassment is unlawful under the Equality Act 2010.</a:t>
            </a:r>
          </a:p>
          <a:p>
            <a:pPr>
              <a:buClr>
                <a:srgbClr val="005EB8"/>
              </a:buClr>
            </a:pPr>
            <a:r>
              <a:rPr lang="en-GB" sz="1800" b="1" dirty="0"/>
              <a:t>Bullying</a:t>
            </a:r>
            <a:r>
              <a:rPr lang="en-GB" sz="1800" dirty="0"/>
              <a:t> may be characterised as offensive, intimidating, malicious or insulting behaviour, an abuse or misuse of power through means intended to undermine, humiliate, denigrate or injure the recipient. Bullying or harassment may be by an individual against an individual (perhaps by someone in a position of authority such as a manager or supervisor) or involve groups of people. It may be obvious or it may be insidious. Whatever form it takes, it is unwarranted and unwelcome to the individual</a:t>
            </a:r>
            <a:r>
              <a:rPr lang="en-GB" sz="1800" dirty="0" smtClean="0"/>
              <a:t>.</a:t>
            </a:r>
          </a:p>
          <a:p>
            <a:pPr marL="0" indent="0">
              <a:buClr>
                <a:srgbClr val="005EB8"/>
              </a:buClr>
              <a:buNone/>
            </a:pPr>
            <a:endParaRPr lang="en-GB" sz="1800" dirty="0" smtClean="0"/>
          </a:p>
          <a:p>
            <a:pPr marL="0" indent="0">
              <a:buClr>
                <a:srgbClr val="005EB8"/>
              </a:buClr>
              <a:buNone/>
            </a:pPr>
            <a:r>
              <a:rPr lang="en-GB" sz="1800" dirty="0" smtClean="0">
                <a:solidFill>
                  <a:srgbClr val="FF0000"/>
                </a:solidFill>
              </a:rPr>
              <a:t>Should these definitions be referenced?</a:t>
            </a:r>
            <a:endParaRPr lang="en-GB" sz="1800" dirty="0">
              <a:solidFill>
                <a:srgbClr val="FF0000"/>
              </a:solidFill>
            </a:endParaRPr>
          </a:p>
        </p:txBody>
      </p:sp>
      <p:sp>
        <p:nvSpPr>
          <p:cNvPr id="3" name="Title 2"/>
          <p:cNvSpPr>
            <a:spLocks noGrp="1"/>
          </p:cNvSpPr>
          <p:nvPr>
            <p:ph type="title"/>
          </p:nvPr>
        </p:nvSpPr>
        <p:spPr>
          <a:xfrm>
            <a:off x="461189" y="926826"/>
            <a:ext cx="6567055" cy="611649"/>
          </a:xfrm>
        </p:spPr>
        <p:txBody>
          <a:bodyPr/>
          <a:lstStyle/>
          <a:p>
            <a:r>
              <a:rPr lang="en-US" dirty="0"/>
              <a:t>Definitions</a:t>
            </a:r>
            <a:endParaRPr lang="en-GB" dirty="0"/>
          </a:p>
        </p:txBody>
      </p:sp>
      <p:sp>
        <p:nvSpPr>
          <p:cNvPr id="4" name="Footer Placeholder 3"/>
          <p:cNvSpPr>
            <a:spLocks noGrp="1"/>
          </p:cNvSpPr>
          <p:nvPr>
            <p:ph type="ftr" sz="quarter" idx="3"/>
          </p:nvPr>
        </p:nvSpPr>
        <p:spPr/>
        <p:txBody>
          <a:bodyPr/>
          <a:lstStyle/>
          <a:p>
            <a:r>
              <a:rPr lang="en-US" dirty="0"/>
              <a:t>DNA of Care: Bullying and Harassment</a:t>
            </a:r>
          </a:p>
        </p:txBody>
      </p:sp>
    </p:spTree>
    <p:extLst>
      <p:ext uri="{BB962C8B-B14F-4D97-AF65-F5344CB8AC3E}">
        <p14:creationId xmlns:p14="http://schemas.microsoft.com/office/powerpoint/2010/main" val="254489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4051706"/>
          </a:xfrm>
        </p:spPr>
        <p:txBody>
          <a:bodyPr/>
          <a:lstStyle/>
          <a:p>
            <a:pPr>
              <a:buClr>
                <a:srgbClr val="005EB8"/>
              </a:buClr>
            </a:pPr>
            <a:r>
              <a:rPr lang="en-GB" sz="2400" dirty="0"/>
              <a:t>The latest NHS Staff survey shows that one in four NHS staff are reporting bullying or harassment by another member of staff. </a:t>
            </a:r>
          </a:p>
          <a:p>
            <a:pPr>
              <a:buClr>
                <a:srgbClr val="005EB8"/>
              </a:buClr>
            </a:pPr>
            <a:r>
              <a:rPr lang="en-GB" sz="2400" dirty="0"/>
              <a:t>Bullying and harassment causes stress and can result in physical and mental health problems. It damages morale and undermines team work, leading to poor performance. </a:t>
            </a:r>
          </a:p>
          <a:p>
            <a:pPr>
              <a:buClr>
                <a:srgbClr val="005EB8"/>
              </a:buClr>
            </a:pPr>
            <a:r>
              <a:rPr lang="en-GB" sz="2400" dirty="0" smtClean="0"/>
              <a:t>Ultimately, </a:t>
            </a:r>
            <a:r>
              <a:rPr lang="en-GB" sz="2400" dirty="0"/>
              <a:t>bullying </a:t>
            </a:r>
            <a:r>
              <a:rPr lang="en-GB" sz="2400" dirty="0" smtClean="0"/>
              <a:t>puts </a:t>
            </a:r>
            <a:r>
              <a:rPr lang="en-GB" sz="2400" dirty="0"/>
              <a:t>patient care and safety at </a:t>
            </a:r>
            <a:r>
              <a:rPr lang="en-GB" sz="2400" dirty="0" smtClean="0"/>
              <a:t>risk.</a:t>
            </a:r>
            <a:endParaRPr lang="en-GB" sz="2400" dirty="0"/>
          </a:p>
          <a:p>
            <a:pPr>
              <a:buClr>
                <a:srgbClr val="005EB8"/>
              </a:buClr>
            </a:pPr>
            <a:r>
              <a:rPr lang="en-GB" sz="2400" dirty="0"/>
              <a:t>The financial impact of bullying in the NHS is estimated </a:t>
            </a:r>
            <a:r>
              <a:rPr lang="en-GB" sz="2400" dirty="0" smtClean="0"/>
              <a:t>at </a:t>
            </a:r>
            <a:r>
              <a:rPr lang="en-GB" sz="2400" dirty="0"/>
              <a:t>over </a:t>
            </a:r>
            <a:r>
              <a:rPr lang="en-GB" sz="2400" dirty="0" smtClean="0"/>
              <a:t>£2 </a:t>
            </a:r>
            <a:r>
              <a:rPr lang="en-GB" sz="2400" dirty="0"/>
              <a:t>billion per year.</a:t>
            </a:r>
          </a:p>
        </p:txBody>
      </p:sp>
      <p:sp>
        <p:nvSpPr>
          <p:cNvPr id="3" name="Title 2"/>
          <p:cNvSpPr>
            <a:spLocks noGrp="1"/>
          </p:cNvSpPr>
          <p:nvPr>
            <p:ph type="title"/>
          </p:nvPr>
        </p:nvSpPr>
        <p:spPr>
          <a:xfrm>
            <a:off x="461189" y="926826"/>
            <a:ext cx="6567055" cy="611649"/>
          </a:xfrm>
        </p:spPr>
        <p:txBody>
          <a:bodyPr/>
          <a:lstStyle/>
          <a:p>
            <a:r>
              <a:rPr lang="en-US" sz="3200" dirty="0"/>
              <a:t>Impact of Bullying and Harassment</a:t>
            </a:r>
            <a:endParaRPr lang="en-GB" sz="3200" dirty="0"/>
          </a:p>
        </p:txBody>
      </p:sp>
      <p:sp>
        <p:nvSpPr>
          <p:cNvPr id="4" name="Footer Placeholder 3"/>
          <p:cNvSpPr>
            <a:spLocks noGrp="1"/>
          </p:cNvSpPr>
          <p:nvPr>
            <p:ph type="ftr" sz="quarter" idx="3"/>
          </p:nvPr>
        </p:nvSpPr>
        <p:spPr/>
        <p:txBody>
          <a:bodyPr/>
          <a:lstStyle/>
          <a:p>
            <a:r>
              <a:rPr lang="en-US" dirty="0"/>
              <a:t>DNA of Care: Bullying and Harassment</a:t>
            </a:r>
          </a:p>
        </p:txBody>
      </p:sp>
    </p:spTree>
    <p:extLst>
      <p:ext uri="{BB962C8B-B14F-4D97-AF65-F5344CB8AC3E}">
        <p14:creationId xmlns:p14="http://schemas.microsoft.com/office/powerpoint/2010/main" val="325428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7567075" cy="611649"/>
          </a:xfrm>
        </p:spPr>
        <p:txBody>
          <a:bodyPr/>
          <a:lstStyle/>
          <a:p>
            <a:r>
              <a:rPr lang="en-US" sz="2800" dirty="0"/>
              <a:t>Impact of Bullying and Harassment in the NHS</a:t>
            </a:r>
            <a:endParaRPr lang="en-GB" sz="4000" dirty="0"/>
          </a:p>
        </p:txBody>
      </p:sp>
      <p:sp>
        <p:nvSpPr>
          <p:cNvPr id="4" name="Footer Placeholder 3"/>
          <p:cNvSpPr>
            <a:spLocks noGrp="1"/>
          </p:cNvSpPr>
          <p:nvPr>
            <p:ph type="ftr" sz="quarter" idx="3"/>
          </p:nvPr>
        </p:nvSpPr>
        <p:spPr/>
        <p:txBody>
          <a:bodyPr/>
          <a:lstStyle/>
          <a:p>
            <a:r>
              <a:rPr lang="en-US" dirty="0"/>
              <a:t>DNA of Care: Bullying and Harassment</a:t>
            </a:r>
          </a:p>
        </p:txBody>
      </p:sp>
      <p:pic>
        <p:nvPicPr>
          <p:cNvPr id="5" name="officeArt object">
            <a:extLst>
              <a:ext uri="{FF2B5EF4-FFF2-40B4-BE49-F238E27FC236}">
                <a16:creationId xmlns:a16="http://schemas.microsoft.com/office/drawing/2014/main" xmlns="" id="{3C65441D-2CE8-4564-8A36-D7644EE060FD}"/>
              </a:ext>
            </a:extLst>
          </p:cNvPr>
          <p:cNvPicPr>
            <a:picLocks noGrp="1"/>
          </p:cNvPicPr>
          <p:nvPr>
            <p:ph sz="quarter" idx="10"/>
          </p:nvPr>
        </p:nvPicPr>
        <p:blipFill rotWithShape="1">
          <a:blip r:embed="rId2" cstate="print">
            <a:extLst>
              <a:ext uri="{28A0092B-C50C-407E-A947-70E740481C1C}">
                <a14:useLocalDpi xmlns:a14="http://schemas.microsoft.com/office/drawing/2010/main" val="0"/>
              </a:ext>
            </a:extLst>
          </a:blip>
          <a:srcRect b="22656"/>
          <a:stretch/>
        </p:blipFill>
        <p:spPr bwMode="auto">
          <a:xfrm>
            <a:off x="690676" y="1677303"/>
            <a:ext cx="7077529" cy="4522162"/>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9320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6"/>
            <a:ext cx="4496705" cy="3556755"/>
          </a:xfrm>
        </p:spPr>
        <p:txBody>
          <a:bodyPr/>
          <a:lstStyle/>
          <a:p>
            <a:pPr marL="0" indent="0">
              <a:buClr>
                <a:srgbClr val="005EB8"/>
              </a:buClr>
              <a:buNone/>
            </a:pPr>
            <a:r>
              <a:rPr lang="en-GB" sz="2000" i="1" dirty="0"/>
              <a:t>“The intertwined relationship between patient care and staff well-being has been likened to the double helix. And so the stories we tell each other are like the DNA of care, transmitting information and shaping cultures, offering learning opportunities and, sometimes, healing.”</a:t>
            </a:r>
          </a:p>
          <a:p>
            <a:pPr marL="0" indent="0">
              <a:buClr>
                <a:srgbClr val="005EB8"/>
              </a:buClr>
              <a:buNone/>
            </a:pPr>
            <a:r>
              <a:rPr lang="en-GB" sz="2000" dirty="0"/>
              <a:t>Pip Hardy and Tony Sumner, 2016</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The DNA of Care</a:t>
            </a:r>
            <a:endParaRPr lang="en-GB" dirty="0"/>
          </a:p>
        </p:txBody>
      </p:sp>
      <p:sp>
        <p:nvSpPr>
          <p:cNvPr id="4" name="Footer Placeholder 3"/>
          <p:cNvSpPr>
            <a:spLocks noGrp="1"/>
          </p:cNvSpPr>
          <p:nvPr>
            <p:ph type="ftr" sz="quarter" idx="3"/>
          </p:nvPr>
        </p:nvSpPr>
        <p:spPr/>
        <p:txBody>
          <a:bodyPr/>
          <a:lstStyle/>
          <a:p>
            <a:r>
              <a:rPr lang="en-US" dirty="0"/>
              <a:t>DNA of Care: Bullying and Harassment</a:t>
            </a:r>
          </a:p>
        </p:txBody>
      </p:sp>
      <p:pic>
        <p:nvPicPr>
          <p:cNvPr id="5" name="Picture 2" descr="A picture of a DNA helix&#10;">
            <a:extLst>
              <a:ext uri="{FF2B5EF4-FFF2-40B4-BE49-F238E27FC236}">
                <a16:creationId xmlns:a16="http://schemas.microsoft.com/office/drawing/2014/main" xmlns="" id="{6305FFFA-7F64-4F87-B32E-E7B50D7EC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2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90" y="1745086"/>
            <a:ext cx="3641028" cy="3246363"/>
          </a:xfrm>
        </p:spPr>
        <p:txBody>
          <a:bodyPr/>
          <a:lstStyle/>
          <a:p>
            <a:pPr marL="0" indent="0">
              <a:buClr>
                <a:srgbClr val="005EB8"/>
              </a:buClr>
              <a:buNone/>
            </a:pPr>
            <a:r>
              <a:rPr lang="en-GB" sz="2000" dirty="0"/>
              <a:t>Staff experience drives patient experience.</a:t>
            </a:r>
          </a:p>
          <a:p>
            <a:pPr>
              <a:buClr>
                <a:srgbClr val="005EB8"/>
              </a:buClr>
            </a:pPr>
            <a:endParaRPr lang="en-GB" sz="2000" dirty="0"/>
          </a:p>
          <a:p>
            <a:pPr marL="0" indent="0">
              <a:buClr>
                <a:srgbClr val="005EB8"/>
              </a:buClr>
              <a:buNone/>
            </a:pPr>
            <a:r>
              <a:rPr lang="en-GB" sz="2000" i="1" dirty="0"/>
              <a:t>‘Focusing on this relationship could be the most important move for the healthcare system to make.’</a:t>
            </a:r>
          </a:p>
          <a:p>
            <a:pPr>
              <a:buClr>
                <a:srgbClr val="005EB8"/>
              </a:buClr>
            </a:pPr>
            <a:endParaRPr lang="en-GB" sz="2000" dirty="0"/>
          </a:p>
          <a:p>
            <a:pPr marL="0" indent="0">
              <a:buClr>
                <a:srgbClr val="005EB8"/>
              </a:buClr>
              <a:buNone/>
            </a:pPr>
            <a:r>
              <a:rPr lang="en-GB" sz="2000" dirty="0"/>
              <a:t>Karen </a:t>
            </a:r>
            <a:r>
              <a:rPr lang="en-GB" sz="2000" dirty="0" err="1"/>
              <a:t>Deeny</a:t>
            </a:r>
            <a:r>
              <a:rPr lang="en-GB" sz="2000" dirty="0"/>
              <a:t>, 2017</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Two sides of the same coin</a:t>
            </a:r>
            <a:endParaRPr lang="en-GB" dirty="0"/>
          </a:p>
        </p:txBody>
      </p:sp>
      <p:sp>
        <p:nvSpPr>
          <p:cNvPr id="4" name="Footer Placeholder 3"/>
          <p:cNvSpPr>
            <a:spLocks noGrp="1"/>
          </p:cNvSpPr>
          <p:nvPr>
            <p:ph type="ftr" sz="quarter" idx="3"/>
          </p:nvPr>
        </p:nvSpPr>
        <p:spPr/>
        <p:txBody>
          <a:bodyPr/>
          <a:lstStyle/>
          <a:p>
            <a:r>
              <a:rPr lang="en-US" dirty="0"/>
              <a:t>DNA of Care: Bullying and Harassment</a:t>
            </a:r>
          </a:p>
        </p:txBody>
      </p:sp>
      <p:pic>
        <p:nvPicPr>
          <p:cNvPr id="5" name="Picture 2" descr="An infographic showing that patient and staff experience are two sides of the same coin. Focusing on both can improve experience for all&#10;">
            <a:extLst>
              <a:ext uri="{FF2B5EF4-FFF2-40B4-BE49-F238E27FC236}">
                <a16:creationId xmlns:a16="http://schemas.microsoft.com/office/drawing/2014/main" xmlns="" id="{69EFE857-1BD7-400B-A083-5B42FA414E6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207795" y="1745086"/>
            <a:ext cx="4475015" cy="35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generated with very high confidence">
            <a:extLst>
              <a:ext uri="{FF2B5EF4-FFF2-40B4-BE49-F238E27FC236}">
                <a16:creationId xmlns:a16="http://schemas.microsoft.com/office/drawing/2014/main" xmlns="" id="{07D433B5-C3CE-4AE2-BD0A-67F156DAF55C}"/>
              </a:ext>
            </a:extLst>
          </p:cNvPr>
          <p:cNvPicPr>
            <a:picLocks noGrp="1" noChangeAspect="1"/>
          </p:cNvPicPr>
          <p:nvPr>
            <p:ph sz="quarter" idx="10"/>
          </p:nvPr>
        </p:nvPicPr>
        <p:blipFill>
          <a:blip r:embed="rId2"/>
          <a:stretch>
            <a:fillRect/>
          </a:stretch>
        </p:blipFill>
        <p:spPr>
          <a:xfrm>
            <a:off x="1835066" y="1744586"/>
            <a:ext cx="4578774" cy="3434083"/>
          </a:xfrm>
          <a:ln>
            <a:solidFill>
              <a:schemeClr val="accent1"/>
            </a:solidFill>
          </a:ln>
        </p:spPr>
      </p:pic>
      <p:sp>
        <p:nvSpPr>
          <p:cNvPr id="3" name="Title 2"/>
          <p:cNvSpPr>
            <a:spLocks noGrp="1"/>
          </p:cNvSpPr>
          <p:nvPr>
            <p:ph type="title"/>
          </p:nvPr>
        </p:nvSpPr>
        <p:spPr>
          <a:xfrm>
            <a:off x="461189" y="926826"/>
            <a:ext cx="6567055" cy="611649"/>
          </a:xfrm>
        </p:spPr>
        <p:txBody>
          <a:bodyPr/>
          <a:lstStyle/>
          <a:p>
            <a:r>
              <a:rPr lang="en-GB" dirty="0"/>
              <a:t>Diagnosis</a:t>
            </a:r>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7" name="Rectangle 6">
            <a:extLst>
              <a:ext uri="{FF2B5EF4-FFF2-40B4-BE49-F238E27FC236}">
                <a16:creationId xmlns:a16="http://schemas.microsoft.com/office/drawing/2014/main" xmlns="" id="{937DC2CE-D539-48E7-A915-E4677D942FBD}"/>
              </a:ext>
            </a:extLst>
          </p:cNvPr>
          <p:cNvSpPr/>
          <p:nvPr/>
        </p:nvSpPr>
        <p:spPr>
          <a:xfrm>
            <a:off x="461189" y="5486332"/>
            <a:ext cx="6203659" cy="369332"/>
          </a:xfrm>
          <a:prstGeom prst="rect">
            <a:avLst/>
          </a:prstGeom>
        </p:spPr>
        <p:txBody>
          <a:bodyPr wrap="square">
            <a:spAutoFit/>
          </a:bodyPr>
          <a:lstStyle/>
          <a:p>
            <a:r>
              <a:rPr lang="en-GB" dirty="0">
                <a:hlinkClick r:id="rId3"/>
              </a:rPr>
              <a:t>http://www.patientvoices.org.uk/flv/1218pv384s.htm</a:t>
            </a:r>
            <a:r>
              <a:rPr lang="en-GB" dirty="0"/>
              <a:t> </a:t>
            </a:r>
          </a:p>
        </p:txBody>
      </p:sp>
    </p:spTree>
    <p:extLst>
      <p:ext uri="{BB962C8B-B14F-4D97-AF65-F5344CB8AC3E}">
        <p14:creationId xmlns:p14="http://schemas.microsoft.com/office/powerpoint/2010/main" val="56746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GB" dirty="0"/>
              <a:t>Betrayed</a:t>
            </a:r>
          </a:p>
        </p:txBody>
      </p:sp>
      <p:sp>
        <p:nvSpPr>
          <p:cNvPr id="4" name="Footer Placeholder 3"/>
          <p:cNvSpPr>
            <a:spLocks noGrp="1"/>
          </p:cNvSpPr>
          <p:nvPr>
            <p:ph type="ftr" sz="quarter" idx="3"/>
          </p:nvPr>
        </p:nvSpPr>
        <p:spPr/>
        <p:txBody>
          <a:bodyPr/>
          <a:lstStyle/>
          <a:p>
            <a:r>
              <a:rPr lang="en-US" dirty="0"/>
              <a:t>DNA of Care: Bullying and Harassment</a:t>
            </a:r>
          </a:p>
        </p:txBody>
      </p:sp>
      <p:sp>
        <p:nvSpPr>
          <p:cNvPr id="7" name="Rectangle 6">
            <a:extLst>
              <a:ext uri="{FF2B5EF4-FFF2-40B4-BE49-F238E27FC236}">
                <a16:creationId xmlns:a16="http://schemas.microsoft.com/office/drawing/2014/main" xmlns="" id="{937DC2CE-D539-48E7-A915-E4677D942FBD}"/>
              </a:ext>
            </a:extLst>
          </p:cNvPr>
          <p:cNvSpPr/>
          <p:nvPr/>
        </p:nvSpPr>
        <p:spPr>
          <a:xfrm>
            <a:off x="461189" y="5486332"/>
            <a:ext cx="6203659" cy="369332"/>
          </a:xfrm>
          <a:prstGeom prst="rect">
            <a:avLst/>
          </a:prstGeom>
        </p:spPr>
        <p:txBody>
          <a:bodyPr wrap="square">
            <a:spAutoFit/>
          </a:bodyPr>
          <a:lstStyle/>
          <a:p>
            <a:r>
              <a:rPr lang="en-GB" dirty="0">
                <a:hlinkClick r:id="rId2"/>
              </a:rPr>
              <a:t>http://www.patientvoices.org.uk/flv/1212pv384s.htm</a:t>
            </a:r>
            <a:r>
              <a:rPr lang="en-GB" dirty="0"/>
              <a:t> </a:t>
            </a:r>
          </a:p>
        </p:txBody>
      </p:sp>
      <p:pic>
        <p:nvPicPr>
          <p:cNvPr id="11" name="Content Placeholder 10">
            <a:extLst>
              <a:ext uri="{FF2B5EF4-FFF2-40B4-BE49-F238E27FC236}">
                <a16:creationId xmlns:a16="http://schemas.microsoft.com/office/drawing/2014/main" xmlns="" id="{46B447AD-283F-46AD-A78E-5E178849DC12}"/>
              </a:ext>
            </a:extLst>
          </p:cNvPr>
          <p:cNvPicPr>
            <a:picLocks noGrp="1" noChangeAspect="1"/>
          </p:cNvPicPr>
          <p:nvPr>
            <p:ph sz="quarter" idx="10"/>
          </p:nvPr>
        </p:nvPicPr>
        <p:blipFill>
          <a:blip r:embed="rId3"/>
          <a:stretch>
            <a:fillRect/>
          </a:stretch>
        </p:blipFill>
        <p:spPr>
          <a:xfrm>
            <a:off x="1712434" y="1792025"/>
            <a:ext cx="4492079" cy="3369060"/>
          </a:xfrm>
          <a:ln>
            <a:solidFill>
              <a:schemeClr val="accent1"/>
            </a:solidFill>
          </a:ln>
        </p:spPr>
      </p:pic>
    </p:spTree>
    <p:extLst>
      <p:ext uri="{BB962C8B-B14F-4D97-AF65-F5344CB8AC3E}">
        <p14:creationId xmlns:p14="http://schemas.microsoft.com/office/powerpoint/2010/main" val="2346596113"/>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90e7bc6-a3db-487f-b513-bfabef5bed32">
      <Terms xmlns="http://schemas.microsoft.com/office/infopath/2007/PartnerControls"/>
    </TaxKeywordTaxHTField>
    <template xmlns="5d66da30-c57e-467e-bd92-94ce3dcc2d9c">Presentation</template>
    <TaxCatchAll xmlns="cccaf3ac-2de9-44d4-aa31-54302fceb5f7"/>
    <SharedWithUsers xmlns="f90e7bc6-a3db-487f-b513-bfabef5bed32">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8" ma:contentTypeDescription="Create a new document." ma:contentTypeScope="" ma:versionID="44cedfab5a90c890980aa163f06d395f">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d0a37bc5eeda498f4a54b4266b83b25"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purl.org/dc/elements/1.1/"/>
    <ds:schemaRef ds:uri="f90e7bc6-a3db-487f-b513-bfabef5bed32"/>
    <ds:schemaRef ds:uri="http://schemas.microsoft.com/office/infopath/2007/PartnerControls"/>
    <ds:schemaRef ds:uri="http://purl.org/dc/terms/"/>
    <ds:schemaRef ds:uri="http://schemas.openxmlformats.org/package/2006/metadata/core-properties"/>
    <ds:schemaRef ds:uri="cccaf3ac-2de9-44d4-aa31-54302fceb5f7"/>
    <ds:schemaRef ds:uri="http://schemas.microsoft.com/office/2006/documentManagement/types"/>
    <ds:schemaRef ds:uri="5d66da30-c57e-467e-bd92-94ce3dcc2d9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9BCF3BF6-5D31-47E8-BB21-3E4B5AB3C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444</TotalTime>
  <Words>765</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Bullying and Harassment</vt:lpstr>
      <vt:lpstr>Why does it matter?</vt:lpstr>
      <vt:lpstr>Definitions</vt:lpstr>
      <vt:lpstr>Impact of Bullying and Harassment</vt:lpstr>
      <vt:lpstr>Impact of Bullying and Harassment in the NHS</vt:lpstr>
      <vt:lpstr>The DNA of Care</vt:lpstr>
      <vt:lpstr>Two sides of the same coin</vt:lpstr>
      <vt:lpstr>Diagnosis</vt:lpstr>
      <vt:lpstr>Betrayed</vt:lpstr>
      <vt:lpstr>Rise above it</vt:lpstr>
      <vt:lpstr>Choice</vt:lpstr>
      <vt:lpstr>Rescue Remedy</vt:lpstr>
      <vt:lpstr>Just maybe…</vt:lpstr>
      <vt:lpstr>Questions for reflection </vt:lpstr>
      <vt:lpstr>Questions for reflection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Pip Hardy</cp:lastModifiedBy>
  <cp:revision>60</cp:revision>
  <dcterms:created xsi:type="dcterms:W3CDTF">2017-05-03T08:06:17Z</dcterms:created>
  <dcterms:modified xsi:type="dcterms:W3CDTF">2019-06-06T14:06:59Z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